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F7FE9-B05A-C640-8A06-6E30E753F415}" type="datetimeFigureOut">
              <a:rPr lang="en-US" smtClean="0"/>
              <a:t>7/25/19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BCF23-6895-094E-9D6D-05D804F1C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7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74EAC-972F-3347-A616-869FE1EB2F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09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B64E-0792-A142-81BC-969B6B5EE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9448D-5942-B845-80D7-A8FBE7AF8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4019-11D8-5D41-913B-940BBBB51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2397-4B11-3B49-88BB-ACCF13A4384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2A047-B85F-8743-BAA7-46A2705D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D776D-81B3-A745-B36B-A7DB2F8B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D888-E05D-114C-BB44-437002B73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65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ABEB3-965B-5F4A-B80F-A74C58FD1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E117F-9FEB-484F-85B3-D24249A25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3764-1FA7-1E44-A81B-CAC780637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2397-4B11-3B49-88BB-ACCF13A4384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BD9FE-7827-8A4E-98F7-AD0914CDB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6E2F9-DF4D-3C44-B92F-41DD2A2F6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D888-E05D-114C-BB44-437002B73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6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56BEB-F0F7-9046-AF38-B679A9A203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FA574-E0B9-BE49-8215-DFF88803D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7692C-1633-C04E-AB5F-5606C5CB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2397-4B11-3B49-88BB-ACCF13A4384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D3334-8797-3A43-BCB8-7F536C42D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BA54-6D61-1744-99C6-EAEB16777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D888-E05D-114C-BB44-437002B73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68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E1C77-D7DF-0B4C-B5BD-EF3BDB18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5A86B-694C-274C-B619-21B758F01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9E59F-834B-104C-8169-BB770FCF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2397-4B11-3B49-88BB-ACCF13A4384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9D1CC-81FB-1A46-A555-CB3FE8F47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AFAA8-1555-214E-A7FF-DD11C8CE7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D888-E05D-114C-BB44-437002B73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48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8400A-D96E-0941-B5D2-F1DD6BE60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EE932-5DA4-5541-A78D-218CF5D99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D6D9B-F831-354E-A054-6B495A6A6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2397-4B11-3B49-88BB-ACCF13A4384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6984F-611C-D744-AA18-CA65DDA88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85BC3-B3E4-3744-BF7C-56256DA38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D888-E05D-114C-BB44-437002B73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17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8B94-6A7D-7C43-B72E-9696C414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8ABF6-91CF-9749-9E79-9B0971D09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A0754-BE38-7442-A4D0-2890B0CEF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5DF5F-790B-BF4B-9950-EEF05EC63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2397-4B11-3B49-88BB-ACCF13A4384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9D8B1-00FA-F044-BFA1-1C748F063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E578E-B4EC-B04E-960C-1790F426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D888-E05D-114C-BB44-437002B73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9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6BFA-6C28-0C4F-AC8A-6A563D3D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7C532-C970-ED46-9F40-E4B237B9B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85AC1F-5EAD-D845-A7D9-5DBF1732E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15CAF8-062E-F045-8349-E6A750E940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CCEE3-D738-A648-B5F3-E9FAC81C9B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54E1A1-8030-FD49-B135-9EB8D3627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2397-4B11-3B49-88BB-ACCF13A4384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08B468-0D20-6F48-9D1B-5A93B274C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27E24B-95D3-BA4C-B7EE-31A9B523B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D888-E05D-114C-BB44-437002B73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15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97DAC-A135-2D46-8818-63E8E787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2DF70F-1ADA-0041-8B7D-BDBCD9861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2397-4B11-3B49-88BB-ACCF13A4384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734F4A-EDF3-5049-91D0-B7F9A0AB3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0C4FB-D87D-8C42-A820-CEA0770A5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D888-E05D-114C-BB44-437002B73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6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BA3337-A875-024A-8B49-26821AD50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2397-4B11-3B49-88BB-ACCF13A4384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2B8651-8ED0-5948-9A29-D3E1040B5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9BDCF-6D84-1847-8D10-01DF7E88D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D888-E05D-114C-BB44-437002B73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3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5159-8F18-1E49-A12A-768BEF47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5A553-570A-014C-A095-6BC3A6D20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3C118-E4B5-4041-98BB-24B212915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D8DBF-0D29-F344-9E7B-E9326B533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2397-4B11-3B49-88BB-ACCF13A4384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27D5F-3538-7146-9D25-12AA7A77A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63C2D-7021-AF4D-B6FF-04C085C6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D888-E05D-114C-BB44-437002B73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25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9963-94B6-4B45-B8DB-E22F2DCB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38FAE-4D89-A74F-8B95-AF39A74B0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230BD-F2D5-EC4A-92F7-7DC67B180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7ECF7-879B-6E47-A696-A65506201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2397-4B11-3B49-88BB-ACCF13A4384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9BC0E-6D8D-DF40-890E-034839BE9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DB8E3-3A07-6641-B094-94CD93A4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D888-E05D-114C-BB44-437002B73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35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4BA751-0389-4E4A-9D52-13CA767A0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57F23-35DB-8F46-B301-A9B1A1AF0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10583-4AC1-C942-AD17-7D494C0D21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72397-4B11-3B49-88BB-ACCF13A4384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2266B-7FF3-6549-9F3E-AD81CF3690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8BA4F-175C-234B-8AE5-CC7967652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BD888-E05D-114C-BB44-437002B73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46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77266-99AD-4F47-BA57-4F1386E00C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Machine Learning to Predict Citation Metrics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A2AA9-4553-2743-B179-65EDCFDCCE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Bercin Cenik &amp; Tina Huang</a:t>
            </a:r>
          </a:p>
        </p:txBody>
      </p:sp>
    </p:spTree>
    <p:extLst>
      <p:ext uri="{BB962C8B-B14F-4D97-AF65-F5344CB8AC3E}">
        <p14:creationId xmlns:p14="http://schemas.microsoft.com/office/powerpoint/2010/main" val="114846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6AEFBD0-39FA-6143-9F1D-D56B9F2B6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2776" y="419780"/>
            <a:ext cx="6840369" cy="39562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0107D-C168-2047-A79B-3A338287D437}"/>
              </a:ext>
            </a:extLst>
          </p:cNvPr>
          <p:cNvSpPr txBox="1"/>
          <p:nvPr/>
        </p:nvSpPr>
        <p:spPr>
          <a:xfrm>
            <a:off x="824026" y="681037"/>
            <a:ext cx="13692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Book Antiqua" panose="02040602050305030304" pitchFamily="18" charset="0"/>
              </a:rPr>
              <a:t>Goal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422FB7-13D5-304F-884E-CDF929105053}"/>
              </a:ext>
            </a:extLst>
          </p:cNvPr>
          <p:cNvSpPr txBox="1"/>
          <p:nvPr/>
        </p:nvSpPr>
        <p:spPr>
          <a:xfrm>
            <a:off x="603175" y="1728514"/>
            <a:ext cx="371995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ook Antiqua" panose="02040602050305030304" pitchFamily="18" charset="0"/>
              </a:rPr>
              <a:t>To predict whether a paper has above-  or below-median total citation count based on its:</a:t>
            </a:r>
          </a:p>
          <a:p>
            <a:endParaRPr lang="en-US" sz="2200" dirty="0">
              <a:latin typeface="Book Antiqua" panose="02040602050305030304" pitchFamily="18" charset="0"/>
            </a:endParaRPr>
          </a:p>
          <a:p>
            <a:r>
              <a:rPr lang="en-US" sz="2200" dirty="0">
                <a:latin typeface="Book Antiqua" panose="02040602050305030304" pitchFamily="18" charset="0"/>
              </a:rPr>
              <a:t>Title</a:t>
            </a:r>
          </a:p>
          <a:p>
            <a:r>
              <a:rPr lang="en-US" sz="2200" dirty="0">
                <a:latin typeface="Book Antiqua" panose="02040602050305030304" pitchFamily="18" charset="0"/>
              </a:rPr>
              <a:t>Authors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9EE6F-4E2E-294D-BC64-7986AA08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36" y="4734833"/>
            <a:ext cx="3108952" cy="1466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E8B180-280C-E84A-A8FB-82ACCF779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133" y="4550406"/>
            <a:ext cx="5981700" cy="1473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2339524-E2D9-6842-B4C2-0D2D652DFCF8}"/>
              </a:ext>
            </a:extLst>
          </p:cNvPr>
          <p:cNvSpPr/>
          <p:nvPr/>
        </p:nvSpPr>
        <p:spPr>
          <a:xfrm>
            <a:off x="9575074" y="4550406"/>
            <a:ext cx="729759" cy="147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97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F371A-37A8-7144-978A-3893A9C89F42}"/>
              </a:ext>
            </a:extLst>
          </p:cNvPr>
          <p:cNvSpPr txBox="1"/>
          <p:nvPr/>
        </p:nvSpPr>
        <p:spPr>
          <a:xfrm>
            <a:off x="572838" y="296316"/>
            <a:ext cx="34644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Book Antiqua" panose="02040602050305030304" pitchFamily="18" charset="0"/>
              </a:rPr>
              <a:t>Tokenization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588F7-A7BD-E04C-9221-E3D013F7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131" y="398302"/>
            <a:ext cx="7384869" cy="565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CE8C78-D79E-8345-956B-10B3B9F93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547" y="1324428"/>
            <a:ext cx="1282700" cy="538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DE96DF-E736-3C46-A0F6-08C789BE2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614" y="1357085"/>
            <a:ext cx="1193800" cy="533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A906CA-366F-2243-A01B-926409B25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224" y="1268185"/>
            <a:ext cx="1206500" cy="5422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34198D-1FA9-3E4B-B613-DCA4B2DEE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293" y="1286328"/>
            <a:ext cx="1409700" cy="54229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4951B2-C0AF-EB45-BC41-94EB0BDCB8CA}"/>
              </a:ext>
            </a:extLst>
          </p:cNvPr>
          <p:cNvCxnSpPr/>
          <p:nvPr/>
        </p:nvCxnSpPr>
        <p:spPr>
          <a:xfrm>
            <a:off x="3082834" y="3979635"/>
            <a:ext cx="470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17AA78-6DE1-AD47-B2E0-F396A2219BCE}"/>
              </a:ext>
            </a:extLst>
          </p:cNvPr>
          <p:cNvCxnSpPr/>
          <p:nvPr/>
        </p:nvCxnSpPr>
        <p:spPr>
          <a:xfrm>
            <a:off x="7402285" y="3979635"/>
            <a:ext cx="470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324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7336DE-A934-5247-8566-B57F716EDA6A}"/>
              </a:ext>
            </a:extLst>
          </p:cNvPr>
          <p:cNvSpPr txBox="1"/>
          <p:nvPr/>
        </p:nvSpPr>
        <p:spPr>
          <a:xfrm>
            <a:off x="572838" y="296316"/>
            <a:ext cx="30396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latin typeface="Book Antiqua" panose="02040602050305030304" pitchFamily="18" charset="0"/>
              </a:rPr>
              <a:t>Stopwords</a:t>
            </a:r>
            <a:r>
              <a:rPr lang="en-US" sz="4400" dirty="0">
                <a:latin typeface="Book Antiqua" panose="02040602050305030304" pitchFamily="18" charset="0"/>
              </a:rPr>
              <a:t> </a:t>
            </a:r>
          </a:p>
          <a:p>
            <a:r>
              <a:rPr lang="en-US" sz="4400" dirty="0">
                <a:latin typeface="Book Antiqua" panose="02040602050305030304" pitchFamily="18" charset="0"/>
              </a:rPr>
              <a:t>filtering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065EE-B8D5-9D4F-A213-2CAD53517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131" y="398302"/>
            <a:ext cx="7384869" cy="565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6FB511-EB49-634C-AEC9-AB5457AD7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1" y="1942573"/>
            <a:ext cx="468630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74D14A-C4FE-4349-89BE-50AC91DAE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132" y="1942573"/>
            <a:ext cx="4673600" cy="40894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0C0A041E-C9EA-BD42-94A7-FE9E34F34C44}"/>
              </a:ext>
            </a:extLst>
          </p:cNvPr>
          <p:cNvSpPr/>
          <p:nvPr/>
        </p:nvSpPr>
        <p:spPr>
          <a:xfrm>
            <a:off x="4611189" y="3709851"/>
            <a:ext cx="822960" cy="4049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08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F7C744-8ED0-C34D-AB64-93AF5ED28106}"/>
              </a:ext>
            </a:extLst>
          </p:cNvPr>
          <p:cNvSpPr txBox="1"/>
          <p:nvPr/>
        </p:nvSpPr>
        <p:spPr>
          <a:xfrm>
            <a:off x="572838" y="296316"/>
            <a:ext cx="63243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ook Antiqua" panose="02040602050305030304" pitchFamily="18" charset="0"/>
              </a:rPr>
              <a:t>Most frequent 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879EA-9212-8E4C-ABA9-7880C552E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64" y="1293222"/>
            <a:ext cx="5222936" cy="3918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DE5D6C-448D-BF46-9C95-54C610D1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91" y="1293222"/>
            <a:ext cx="5231773" cy="3918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67A5B2-DA28-E04A-94B9-BEB641A98046}"/>
              </a:ext>
            </a:extLst>
          </p:cNvPr>
          <p:cNvSpPr txBox="1"/>
          <p:nvPr/>
        </p:nvSpPr>
        <p:spPr>
          <a:xfrm>
            <a:off x="2978332" y="5349334"/>
            <a:ext cx="686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7345-2071-7944-868D-953EF06AD97C}"/>
              </a:ext>
            </a:extLst>
          </p:cNvPr>
          <p:cNvSpPr txBox="1"/>
          <p:nvPr/>
        </p:nvSpPr>
        <p:spPr>
          <a:xfrm>
            <a:off x="8663374" y="5284021"/>
            <a:ext cx="984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3841261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40A0-1652-0248-AC47-B2C71EED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1240"/>
            <a:ext cx="10515600" cy="1325563"/>
          </a:xfrm>
        </p:spPr>
        <p:txBody>
          <a:bodyPr/>
          <a:lstStyle/>
          <a:p>
            <a:r>
              <a:rPr lang="en-US" dirty="0">
                <a:latin typeface="Book Antiqua" panose="02040602050305030304" pitchFamily="18" charset="0"/>
                <a:ea typeface="+mn-ea"/>
                <a:cs typeface="+mn-cs"/>
              </a:rPr>
              <a:t>TF-IDF vs. Count Vectorizer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66B0A-6BA3-984B-9AE6-A8DD4FE0A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803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TF-IDF: weights down common words, gives more importance to rare words </a:t>
            </a:r>
          </a:p>
          <a:p>
            <a:r>
              <a:rPr lang="en-US" sz="2200" dirty="0"/>
              <a:t>Count Vectorizer: count the number of words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BB9E2-36C1-B148-BD5F-BB6746F2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42606"/>
            <a:ext cx="6235700" cy="199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8ECA6C-2115-D242-BB69-90F036770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22866"/>
            <a:ext cx="6273439" cy="22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9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978661-DD24-A14B-BD77-0B3685B4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37" y="12485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ok Antiqua" panose="02040602050305030304" pitchFamily="18" charset="0"/>
              </a:rPr>
              <a:t>ML: Predict citation based on </a:t>
            </a:r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title</a:t>
            </a:r>
            <a:r>
              <a:rPr lang="en-US" sz="4000" dirty="0">
                <a:latin typeface="Book Antiqua" panose="02040602050305030304" pitchFamily="18" charset="0"/>
              </a:rPr>
              <a:t> using logistic regression</a:t>
            </a:r>
            <a:endParaRPr lang="en-US" sz="4000" dirty="0">
              <a:latin typeface="Book Antiqua" panose="02040602050305030304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3A86F-69D9-FD44-B69D-635BBA4EB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4395"/>
            <a:ext cx="3924300" cy="142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41ACB4-23B5-B54D-8997-BAD08605DCCA}"/>
              </a:ext>
            </a:extLst>
          </p:cNvPr>
          <p:cNvSpPr txBox="1"/>
          <p:nvPr/>
        </p:nvSpPr>
        <p:spPr>
          <a:xfrm>
            <a:off x="744583" y="3042196"/>
            <a:ext cx="4741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TF-IDF is used due to frequent appearance of words such as “RNA” and “</a:t>
            </a:r>
            <a:r>
              <a:rPr lang="en-US" dirty="0" err="1"/>
              <a:t>Seq</a:t>
            </a:r>
            <a:r>
              <a:rPr lang="en-US" dirty="0"/>
              <a:t>” in a genomics journal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6158B-3AC5-624A-984D-A2070186E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739" y="4138453"/>
            <a:ext cx="2719222" cy="20402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83DEA7-D2FC-D144-8852-E47791C49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579" y="1475815"/>
            <a:ext cx="6088941" cy="2281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5267B7-9E9D-2C4F-800D-6ADA67550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0120" y="3702116"/>
            <a:ext cx="1981200" cy="2692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C764429-7C4A-7143-8AA1-B56B1AA7CC7C}"/>
              </a:ext>
            </a:extLst>
          </p:cNvPr>
          <p:cNvSpPr/>
          <p:nvPr/>
        </p:nvSpPr>
        <p:spPr>
          <a:xfrm>
            <a:off x="5737579" y="3545481"/>
            <a:ext cx="1865004" cy="156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59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978661-DD24-A14B-BD77-0B3685B4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37" y="12485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ok Antiqua" panose="02040602050305030304" pitchFamily="18" charset="0"/>
                <a:ea typeface="+mn-ea"/>
                <a:cs typeface="+mn-cs"/>
              </a:rPr>
              <a:t>ML: Predict citation based on </a:t>
            </a:r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  <a:ea typeface="+mn-ea"/>
                <a:cs typeface="+mn-cs"/>
              </a:rPr>
              <a:t>author</a:t>
            </a:r>
            <a:r>
              <a:rPr lang="en-US" sz="4000" dirty="0">
                <a:latin typeface="Book Antiqua" panose="02040602050305030304" pitchFamily="18" charset="0"/>
                <a:ea typeface="+mn-ea"/>
                <a:cs typeface="+mn-cs"/>
              </a:rPr>
              <a:t> using logistic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1ACB4-23B5-B54D-8997-BAD08605DCCA}"/>
              </a:ext>
            </a:extLst>
          </p:cNvPr>
          <p:cNvSpPr txBox="1"/>
          <p:nvPr/>
        </p:nvSpPr>
        <p:spPr>
          <a:xfrm>
            <a:off x="744583" y="3042196"/>
            <a:ext cx="4741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Count vectorizer is used because we don’t want to discard anyone’s name…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3E22D8-61E7-5445-9AC8-2ECF23D15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67" y="1522345"/>
            <a:ext cx="3949700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0599A0-D2CE-CE4A-AB8D-9FF42AD15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74" y="3881499"/>
            <a:ext cx="3000365" cy="22474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519837-179B-8445-9F93-C8D8817DA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883360"/>
            <a:ext cx="6328513" cy="33349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ED8856-5124-3347-8D64-B59537947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0" y="4218262"/>
            <a:ext cx="4506061" cy="25539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50A226-8E18-834D-9A10-34C63C628D00}"/>
              </a:ext>
            </a:extLst>
          </p:cNvPr>
          <p:cNvSpPr/>
          <p:nvPr/>
        </p:nvSpPr>
        <p:spPr>
          <a:xfrm>
            <a:off x="5816600" y="6555190"/>
            <a:ext cx="1865004" cy="156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277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978661-DD24-A14B-BD77-0B3685B4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37" y="12485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ok Antiqua" panose="02040602050305030304" pitchFamily="18" charset="0"/>
                <a:ea typeface="+mn-ea"/>
                <a:cs typeface="+mn-cs"/>
              </a:rPr>
              <a:t>ML: Predict </a:t>
            </a:r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  <a:ea typeface="+mn-ea"/>
                <a:cs typeface="+mn-cs"/>
              </a:rPr>
              <a:t>total citation </a:t>
            </a:r>
            <a:r>
              <a:rPr lang="en-US" sz="4000" dirty="0">
                <a:latin typeface="Book Antiqua" panose="02040602050305030304" pitchFamily="18" charset="0"/>
                <a:ea typeface="+mn-ea"/>
                <a:cs typeface="+mn-cs"/>
              </a:rPr>
              <a:t>based on previous trends using linear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D87D1-5704-9548-BFCF-5316DCB88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" y="1567543"/>
            <a:ext cx="5084718" cy="4773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4C149-E841-4244-8443-4A6118614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656" y="2495006"/>
            <a:ext cx="3902000" cy="2409734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E3A940FC-F64F-6643-B356-C39E3914EC23}"/>
              </a:ext>
            </a:extLst>
          </p:cNvPr>
          <p:cNvSpPr/>
          <p:nvPr/>
        </p:nvSpPr>
        <p:spPr>
          <a:xfrm>
            <a:off x="5273040" y="3699873"/>
            <a:ext cx="822960" cy="4049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1E36C-066C-FE43-B50B-30F7E0DAC1D4}"/>
              </a:ext>
            </a:extLst>
          </p:cNvPr>
          <p:cNvSpPr txBox="1"/>
          <p:nvPr/>
        </p:nvSpPr>
        <p:spPr>
          <a:xfrm>
            <a:off x="5159829" y="3265714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Reshape</a:t>
            </a:r>
          </a:p>
        </p:txBody>
      </p:sp>
    </p:spTree>
    <p:extLst>
      <p:ext uri="{BB962C8B-B14F-4D97-AF65-F5344CB8AC3E}">
        <p14:creationId xmlns:p14="http://schemas.microsoft.com/office/powerpoint/2010/main" val="2954908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2BC90C-1040-6447-A762-820688A13185}"/>
              </a:ext>
            </a:extLst>
          </p:cNvPr>
          <p:cNvSpPr txBox="1">
            <a:spLocks/>
          </p:cNvSpPr>
          <p:nvPr/>
        </p:nvSpPr>
        <p:spPr>
          <a:xfrm>
            <a:off x="367937" y="1248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Book Antiqua" panose="02040602050305030304" pitchFamily="18" charset="0"/>
                <a:ea typeface="+mn-ea"/>
                <a:cs typeface="+mn-cs"/>
              </a:rPr>
              <a:t>ML: Predict </a:t>
            </a:r>
            <a:r>
              <a:rPr lang="en-US" sz="4000">
                <a:solidFill>
                  <a:srgbClr val="C00000"/>
                </a:solidFill>
                <a:latin typeface="Book Antiqua" panose="02040602050305030304" pitchFamily="18" charset="0"/>
                <a:ea typeface="+mn-ea"/>
                <a:cs typeface="+mn-cs"/>
              </a:rPr>
              <a:t>total citation </a:t>
            </a:r>
            <a:r>
              <a:rPr lang="en-US" sz="4000">
                <a:latin typeface="Book Antiqua" panose="02040602050305030304" pitchFamily="18" charset="0"/>
                <a:ea typeface="+mn-ea"/>
                <a:cs typeface="+mn-cs"/>
              </a:rPr>
              <a:t>based on previous trends using linear regression</a:t>
            </a:r>
            <a:endParaRPr lang="en-US" sz="4000" dirty="0">
              <a:latin typeface="Book Antiqua" panose="02040602050305030304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140A2-D8C4-3D48-8C07-B6B1336E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31" y="1658981"/>
            <a:ext cx="5978606" cy="3306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9881C6-6F9E-2240-AF4D-27CADA3F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186" y="1030309"/>
            <a:ext cx="4007878" cy="5702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D265EB-BD29-D24B-A136-AD42D92BD587}"/>
              </a:ext>
            </a:extLst>
          </p:cNvPr>
          <p:cNvSpPr/>
          <p:nvPr/>
        </p:nvSpPr>
        <p:spPr>
          <a:xfrm>
            <a:off x="7435186" y="3881729"/>
            <a:ext cx="1865004" cy="156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03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5BD5C-F4B1-E444-8571-DBA39548F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532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3121 articles published between 2000 to 2017</a:t>
            </a:r>
          </a:p>
          <a:p>
            <a:r>
              <a:rPr lang="en-US" sz="2400" dirty="0">
                <a:latin typeface="Book Antiqua" panose="02040602050305030304" pitchFamily="18" charset="0"/>
              </a:rPr>
              <a:t>Source: Nature Reviews Genetics website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4FC4F02-DA75-7349-BF35-8FE6FBB57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67" t="9931" r="19126" b="9135"/>
          <a:stretch/>
        </p:blipFill>
        <p:spPr>
          <a:xfrm>
            <a:off x="5510350" y="1930128"/>
            <a:ext cx="5659276" cy="4639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FD3E07-7EA8-5A42-9A61-C7599EDA3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985" y="137976"/>
            <a:ext cx="1651000" cy="165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5A7E01-5616-DE47-9F56-B0AE738A95F9}"/>
              </a:ext>
            </a:extLst>
          </p:cNvPr>
          <p:cNvSpPr txBox="1"/>
          <p:nvPr/>
        </p:nvSpPr>
        <p:spPr>
          <a:xfrm>
            <a:off x="824026" y="681037"/>
            <a:ext cx="31983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Book Antiqua" panose="02040602050305030304" pitchFamily="18" charset="0"/>
              </a:rPr>
              <a:t>Data Source</a:t>
            </a:r>
          </a:p>
        </p:txBody>
      </p:sp>
    </p:spTree>
    <p:extLst>
      <p:ext uri="{BB962C8B-B14F-4D97-AF65-F5344CB8AC3E}">
        <p14:creationId xmlns:p14="http://schemas.microsoft.com/office/powerpoint/2010/main" val="2041577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crazy scientist">
            <a:extLst>
              <a:ext uri="{FF2B5EF4-FFF2-40B4-BE49-F238E27FC236}">
                <a16:creationId xmlns:a16="http://schemas.microsoft.com/office/drawing/2014/main" id="{F49E077E-C962-F247-905A-401DF0E25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52500"/>
            <a:ext cx="54102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C0ED3-4AF0-524D-9009-1A2D19BF9961}"/>
              </a:ext>
            </a:extLst>
          </p:cNvPr>
          <p:cNvSpPr txBox="1"/>
          <p:nvPr/>
        </p:nvSpPr>
        <p:spPr>
          <a:xfrm>
            <a:off x="2586037" y="67234"/>
            <a:ext cx="7348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Qualifications for a job in academic 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942FE-8761-274A-B400-3C8635D478AA}"/>
              </a:ext>
            </a:extLst>
          </p:cNvPr>
          <p:cNvSpPr txBox="1"/>
          <p:nvPr/>
        </p:nvSpPr>
        <p:spPr>
          <a:xfrm>
            <a:off x="6886575" y="2586038"/>
            <a:ext cx="464640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Funding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Commitment to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Commitment to 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Educational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…publications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In a scholarly journal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Peer-reviewed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High-impact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2753B8-2060-BD4A-B14D-5BB388129E68}"/>
              </a:ext>
            </a:extLst>
          </p:cNvPr>
          <p:cNvSpPr/>
          <p:nvPr/>
        </p:nvSpPr>
        <p:spPr>
          <a:xfrm>
            <a:off x="6886575" y="4601974"/>
            <a:ext cx="4843463" cy="398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621C34-C341-2746-88A2-6382EB19C82D}"/>
              </a:ext>
            </a:extLst>
          </p:cNvPr>
          <p:cNvSpPr/>
          <p:nvPr/>
        </p:nvSpPr>
        <p:spPr>
          <a:xfrm>
            <a:off x="6946687" y="5000625"/>
            <a:ext cx="4843463" cy="1617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7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61668356-CFF2-DF4E-A01D-E7290D5A8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08" y="1690290"/>
            <a:ext cx="6797819" cy="46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EEFAF1-F1AE-9A4C-8B70-5E2ABEA3E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85" y="128588"/>
            <a:ext cx="7957460" cy="1208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137B4A-37A3-DB48-B666-442BA24D5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323" y="2028725"/>
            <a:ext cx="4546600" cy="3962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91E350-4C8A-6D46-8BB9-B435FA86971A}"/>
              </a:ext>
            </a:extLst>
          </p:cNvPr>
          <p:cNvSpPr/>
          <p:nvPr/>
        </p:nvSpPr>
        <p:spPr>
          <a:xfrm>
            <a:off x="7291449" y="2755075"/>
            <a:ext cx="4310743" cy="17813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587A7D-F2FE-2743-BD52-F5244386F3E0}"/>
              </a:ext>
            </a:extLst>
          </p:cNvPr>
          <p:cNvSpPr/>
          <p:nvPr/>
        </p:nvSpPr>
        <p:spPr>
          <a:xfrm rot="17983656">
            <a:off x="755151" y="4911967"/>
            <a:ext cx="1499128" cy="18651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59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C34B6E-0DD2-1D40-9280-9CDF14236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87"/>
          <a:stretch/>
        </p:blipFill>
        <p:spPr>
          <a:xfrm>
            <a:off x="620528" y="1700213"/>
            <a:ext cx="11071410" cy="21810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13ADFD-921A-004E-B4D1-CBF11C776FB2}"/>
              </a:ext>
            </a:extLst>
          </p:cNvPr>
          <p:cNvSpPr/>
          <p:nvPr/>
        </p:nvSpPr>
        <p:spPr>
          <a:xfrm>
            <a:off x="2505574" y="4387334"/>
            <a:ext cx="6395469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b="1" dirty="0"/>
              <a:t>Citation impact</a:t>
            </a:r>
            <a:r>
              <a:rPr lang="en-US" dirty="0"/>
              <a:t> quantifies the citation usage of scholarly works</a:t>
            </a:r>
          </a:p>
          <a:p>
            <a:r>
              <a:rPr lang="en-US" dirty="0"/>
              <a:t>Citation counts for an author, an individual article, or a publication</a:t>
            </a:r>
          </a:p>
        </p:txBody>
      </p:sp>
    </p:spTree>
    <p:extLst>
      <p:ext uri="{BB962C8B-B14F-4D97-AF65-F5344CB8AC3E}">
        <p14:creationId xmlns:p14="http://schemas.microsoft.com/office/powerpoint/2010/main" val="2334350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scopus">
            <a:extLst>
              <a:ext uri="{FF2B5EF4-FFF2-40B4-BE49-F238E27FC236}">
                <a16:creationId xmlns:a16="http://schemas.microsoft.com/office/drawing/2014/main" id="{6A75487E-8C6D-F540-93DA-0F1113B0C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62" y="747485"/>
            <a:ext cx="3618012" cy="235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web of science">
            <a:extLst>
              <a:ext uri="{FF2B5EF4-FFF2-40B4-BE49-F238E27FC236}">
                <a16:creationId xmlns:a16="http://schemas.microsoft.com/office/drawing/2014/main" id="{AD70F103-3515-A64C-A257-5D39197DC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325" y="842960"/>
            <a:ext cx="3466379" cy="21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google scholar">
            <a:extLst>
              <a:ext uri="{FF2B5EF4-FFF2-40B4-BE49-F238E27FC236}">
                <a16:creationId xmlns:a16="http://schemas.microsoft.com/office/drawing/2014/main" id="{2F0C6CCA-1F48-2142-8A98-04EB2AC56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82" y="5197938"/>
            <a:ext cx="3906838" cy="11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60F334-0FF3-CD4D-B9AF-7FF73E44AA6A}"/>
              </a:ext>
            </a:extLst>
          </p:cNvPr>
          <p:cNvSpPr txBox="1"/>
          <p:nvPr/>
        </p:nvSpPr>
        <p:spPr>
          <a:xfrm>
            <a:off x="2586037" y="67234"/>
            <a:ext cx="6739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Websites that generate citation metrics</a:t>
            </a:r>
          </a:p>
        </p:txBody>
      </p:sp>
      <p:pic>
        <p:nvPicPr>
          <p:cNvPr id="3080" name="Picture 8" descr="Image result for jstor">
            <a:extLst>
              <a:ext uri="{FF2B5EF4-FFF2-40B4-BE49-F238E27FC236}">
                <a16:creationId xmlns:a16="http://schemas.microsoft.com/office/drawing/2014/main" id="{31004973-4F3D-7941-ADE5-3B26CFEE8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699" y="3537878"/>
            <a:ext cx="1996572" cy="253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pubmed">
            <a:extLst>
              <a:ext uri="{FF2B5EF4-FFF2-40B4-BE49-F238E27FC236}">
                <a16:creationId xmlns:a16="http://schemas.microsoft.com/office/drawing/2014/main" id="{984F1688-9B74-0B4F-8095-7EDD7D18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0" y="3521538"/>
            <a:ext cx="39116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2AD78C-209E-DE45-B67E-F2956FC8C16C}"/>
              </a:ext>
            </a:extLst>
          </p:cNvPr>
          <p:cNvSpPr/>
          <p:nvPr/>
        </p:nvSpPr>
        <p:spPr>
          <a:xfrm>
            <a:off x="952340" y="5197938"/>
            <a:ext cx="3898880" cy="1274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F09F74-272B-924D-92D5-2DBBBD158F37}"/>
              </a:ext>
            </a:extLst>
          </p:cNvPr>
          <p:cNvSpPr/>
          <p:nvPr/>
        </p:nvSpPr>
        <p:spPr>
          <a:xfrm>
            <a:off x="3732311" y="871536"/>
            <a:ext cx="3625750" cy="2357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842AF8-4281-1B4D-8DB1-7B65C0617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0553" y="1009242"/>
            <a:ext cx="3776980" cy="50638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C2A3FD2-13F1-EF4A-B987-E06448BC4862}"/>
              </a:ext>
            </a:extLst>
          </p:cNvPr>
          <p:cNvSpPr/>
          <p:nvPr/>
        </p:nvSpPr>
        <p:spPr>
          <a:xfrm>
            <a:off x="7997367" y="747484"/>
            <a:ext cx="3620166" cy="5453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20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2833A-6C92-FE43-B089-97CD7B741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How many times will my article be cited?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…if it is published in &lt;insert favorite journal here&gt;</a:t>
            </a:r>
          </a:p>
        </p:txBody>
      </p:sp>
      <p:pic>
        <p:nvPicPr>
          <p:cNvPr id="6146" name="Picture 2" descr="Image result for NATURE REVIEWS GENETICS">
            <a:extLst>
              <a:ext uri="{FF2B5EF4-FFF2-40B4-BE49-F238E27FC236}">
                <a16:creationId xmlns:a16="http://schemas.microsoft.com/office/drawing/2014/main" id="{94F00A30-077C-954C-B34E-B2C50318F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39"/>
          <a:stretch/>
        </p:blipFill>
        <p:spPr bwMode="auto">
          <a:xfrm>
            <a:off x="5564981" y="3667919"/>
            <a:ext cx="3927869" cy="107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958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AD25F-4433-E94D-B695-122E1034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950" y="657512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“So, how many times will my paper be cited?”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DB891-3EDD-B446-BD81-9ECDF50BD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Acquire citation metrics from web of science</a:t>
            </a:r>
          </a:p>
          <a:p>
            <a:pPr lvl="1"/>
            <a:r>
              <a:rPr lang="en-US" dirty="0"/>
              <a:t>2000 – 2017</a:t>
            </a:r>
          </a:p>
          <a:p>
            <a:pPr lvl="1"/>
            <a:r>
              <a:rPr lang="en-US" dirty="0"/>
              <a:t>Nature Reviews Genetics</a:t>
            </a:r>
          </a:p>
          <a:p>
            <a:pPr lvl="1"/>
            <a:r>
              <a:rPr lang="en-US" dirty="0"/>
              <a:t>Title, authors, publication year, citation count (total and individual years)</a:t>
            </a:r>
          </a:p>
          <a:p>
            <a:r>
              <a:rPr lang="en-US" dirty="0"/>
              <a:t>Visualization of citation metrics</a:t>
            </a:r>
          </a:p>
          <a:p>
            <a:r>
              <a:rPr lang="en-US" dirty="0"/>
              <a:t>Use machine learning to predict citation counts for individual articles</a:t>
            </a:r>
          </a:p>
          <a:p>
            <a:pPr lvl="1"/>
            <a:r>
              <a:rPr lang="en-US" dirty="0"/>
              <a:t>Title of the article</a:t>
            </a:r>
          </a:p>
          <a:p>
            <a:pPr lvl="1"/>
            <a:r>
              <a:rPr lang="en-US" dirty="0"/>
              <a:t>Publication year</a:t>
            </a:r>
          </a:p>
          <a:p>
            <a:pPr lvl="1"/>
            <a:r>
              <a:rPr lang="en-US" dirty="0"/>
              <a:t>Name of senior author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392D2F-9DE0-544C-B314-56B5E16E3083}"/>
              </a:ext>
            </a:extLst>
          </p:cNvPr>
          <p:cNvSpPr txBox="1"/>
          <p:nvPr/>
        </p:nvSpPr>
        <p:spPr>
          <a:xfrm>
            <a:off x="4904904" y="72737"/>
            <a:ext cx="2382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Project Goals</a:t>
            </a:r>
          </a:p>
        </p:txBody>
      </p:sp>
    </p:spTree>
    <p:extLst>
      <p:ext uri="{BB962C8B-B14F-4D97-AF65-F5344CB8AC3E}">
        <p14:creationId xmlns:p14="http://schemas.microsoft.com/office/powerpoint/2010/main" val="304465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DAEC48-89F5-A24A-98D4-849372398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88" y="257175"/>
            <a:ext cx="9155113" cy="5432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FCE669-21B7-0548-A7D4-EF3D2CA58BF5}"/>
              </a:ext>
            </a:extLst>
          </p:cNvPr>
          <p:cNvSpPr txBox="1"/>
          <p:nvPr/>
        </p:nvSpPr>
        <p:spPr>
          <a:xfrm>
            <a:off x="1912914" y="5815013"/>
            <a:ext cx="7218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can be downloaded as an .</a:t>
            </a:r>
            <a:r>
              <a:rPr lang="en-US" dirty="0" err="1"/>
              <a:t>xls</a:t>
            </a:r>
            <a:r>
              <a:rPr lang="en-US" dirty="0"/>
              <a:t> file</a:t>
            </a:r>
          </a:p>
          <a:p>
            <a:r>
              <a:rPr lang="en-US" dirty="0"/>
              <a:t>For our analyses, this was reformatted as a csv and cleaned up with pandas</a:t>
            </a:r>
          </a:p>
          <a:p>
            <a:r>
              <a:rPr lang="en-US" dirty="0"/>
              <a:t>Visualizations were generated with matplotlib</a:t>
            </a:r>
          </a:p>
        </p:txBody>
      </p:sp>
    </p:spTree>
    <p:extLst>
      <p:ext uri="{BB962C8B-B14F-4D97-AF65-F5344CB8AC3E}">
        <p14:creationId xmlns:p14="http://schemas.microsoft.com/office/powerpoint/2010/main" val="341111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D35B3-F5A2-B647-899B-77AA0115C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5513"/>
            <a:ext cx="10515600" cy="4351338"/>
          </a:xfrm>
        </p:spPr>
        <p:txBody>
          <a:bodyPr/>
          <a:lstStyle/>
          <a:p>
            <a:r>
              <a:rPr lang="en-US" dirty="0"/>
              <a:t>3121 articles published between 2000 and 2017</a:t>
            </a:r>
          </a:p>
          <a:p>
            <a:r>
              <a:rPr lang="en-US" dirty="0"/>
              <a:t>The highest cited paper was cited &gt;5000 times</a:t>
            </a:r>
          </a:p>
          <a:p>
            <a:r>
              <a:rPr lang="en-US" dirty="0"/>
              <a:t>On average, a NRG paper is cited 115 times</a:t>
            </a:r>
          </a:p>
          <a:p>
            <a:r>
              <a:rPr lang="en-US" dirty="0"/>
              <a:t>Half of the dataset had no citations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FDE14-3F20-674E-A1F5-C3958031A911}"/>
              </a:ext>
            </a:extLst>
          </p:cNvPr>
          <p:cNvSpPr txBox="1"/>
          <p:nvPr/>
        </p:nvSpPr>
        <p:spPr>
          <a:xfrm>
            <a:off x="4265410" y="114300"/>
            <a:ext cx="4277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Summary (and fun facts)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70484-7ED3-1A47-9B22-D323FD404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01182"/>
            <a:ext cx="5700713" cy="2752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D7705-DC96-7F4B-A99E-5AEAE8B3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3101182"/>
            <a:ext cx="5700713" cy="275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5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369</Words>
  <Application>Microsoft Macintosh PowerPoint</Application>
  <PresentationFormat>Widescreen</PresentationFormat>
  <Paragraphs>61</Paragraphs>
  <Slides>19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Book Antiqua</vt:lpstr>
      <vt:lpstr>Calibri</vt:lpstr>
      <vt:lpstr>Calibri Light</vt:lpstr>
      <vt:lpstr>Office Theme</vt:lpstr>
      <vt:lpstr>Using Machine Learning to Predict Citation 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“So, how many times will my paper be cited?”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TF-IDF vs. Count Vectorizer</vt:lpstr>
      <vt:lpstr>ML: Predict citation based on title using logistic regression</vt:lpstr>
      <vt:lpstr>ML: Predict citation based on author using logistic regression</vt:lpstr>
      <vt:lpstr>ML: Predict total citation based on previous trends using linear regression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cp:lastPrinted>2019-07-25T23:41:05Z</cp:lastPrinted>
  <dcterms:created xsi:type="dcterms:W3CDTF">2019-07-24T00:05:00Z</dcterms:created>
  <dcterms:modified xsi:type="dcterms:W3CDTF">2019-07-25T23:51:18Z</dcterms:modified>
</cp:coreProperties>
</file>